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6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7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42" r:id="rId4"/>
    <p:sldMasterId id="2147484410" r:id="rId5"/>
    <p:sldMasterId id="2147484427" r:id="rId6"/>
    <p:sldMasterId id="2147484444" r:id="rId7"/>
    <p:sldMasterId id="2147484461" r:id="rId8"/>
    <p:sldMasterId id="2147484478" r:id="rId9"/>
    <p:sldMasterId id="2147484495" r:id="rId10"/>
    <p:sldMasterId id="2147484512" r:id="rId11"/>
  </p:sldMasterIdLst>
  <p:notesMasterIdLst>
    <p:notesMasterId r:id="rId26"/>
  </p:notesMasterIdLst>
  <p:handoutMasterIdLst>
    <p:handoutMasterId r:id="rId27"/>
  </p:handoutMasterIdLst>
  <p:sldIdLst>
    <p:sldId id="2076137710" r:id="rId12"/>
    <p:sldId id="303" r:id="rId13"/>
    <p:sldId id="2076137717" r:id="rId14"/>
    <p:sldId id="2076137735" r:id="rId15"/>
    <p:sldId id="294" r:id="rId16"/>
    <p:sldId id="2076137734" r:id="rId17"/>
    <p:sldId id="2076137736" r:id="rId18"/>
    <p:sldId id="962" r:id="rId19"/>
    <p:sldId id="262" r:id="rId20"/>
    <p:sldId id="964" r:id="rId21"/>
    <p:sldId id="965" r:id="rId22"/>
    <p:sldId id="966" r:id="rId23"/>
    <p:sldId id="2076137709" r:id="rId24"/>
    <p:sldId id="25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B0"/>
    <a:srgbClr val="416BA9"/>
    <a:srgbClr val="4675B7"/>
    <a:srgbClr val="0066CC"/>
    <a:srgbClr val="CAEBF2"/>
    <a:srgbClr val="B2E2EC"/>
    <a:srgbClr val="0077BC"/>
    <a:srgbClr val="FBF2B4"/>
    <a:srgbClr val="3F5564"/>
    <a:srgbClr val="D538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60" autoAdjust="0"/>
    <p:restoredTop sz="93655" autoAdjust="0"/>
  </p:normalViewPr>
  <p:slideViewPr>
    <p:cSldViewPr snapToGrid="0">
      <p:cViewPr varScale="1">
        <p:scale>
          <a:sx n="59" d="100"/>
          <a:sy n="59" d="100"/>
        </p:scale>
        <p:origin x="836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62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BB566-3845-4DC0-8CE2-DC15231A2062}" type="datetime1">
              <a:rPr lang="sv-SE" smtClean="0"/>
              <a:t>2025-06-04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5FFDC-F934-4037-B505-500B08CD3B8C}" type="datetime1">
              <a:rPr lang="sv-SE" smtClean="0"/>
              <a:t>2025-06-04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2025-06-04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17152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2025-06-04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14946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Styrka: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2025-06-04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3578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2025-06-04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74540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BBFA50B-E819-411C-B95B-B3FD3A3FC2B7}" type="datetime1">
              <a:rPr lang="sv-SE" smtClean="0"/>
              <a:t>2025-06-04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2735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2025-06-04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0142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Uppfylla kraven enligt lönekollektivavtalen. Det är viktigt att verksamhetsanpassa bedömningskriterier för att  det ska framgå tydligt för medarbetarna vilka resultat som ska uppnås och önskvärda beteenden.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2025-06-04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1598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2025-06-04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9883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2025-06-04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236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2025-06-04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7468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2025-06-04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5069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2025-06-04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0780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Exempel på en styrka: att vara mentor för andra eller att bli tillfrågad/påtänkt som mentor till nya chefer. ”Jag är mycket lyhörd osv…”</a:t>
            </a:r>
          </a:p>
          <a:p>
            <a:r>
              <a:rPr lang="sv-SE" dirty="0"/>
              <a:t>Bör utvecklas: ”Har vissa svårigheter i att lyssna och har ett ointresse för umgänge med andra….”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2025-06-04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420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3735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430389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871652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083233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40355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87650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33670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7267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394286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77547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5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48642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388E3460-7228-4DB3-A6B8-F304B211BC3F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00141488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81ADCA10-B0AD-4D27-A94A-34783BF31D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553C1A9-DB36-4729-A526-0352AB7C6E25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8212309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6530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6840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129371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569838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535697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854282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800635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3115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95238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694464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1932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2873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370054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001674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32599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67532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A335F1B5-8765-459C-802C-DA62079417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2F5E2AC-A457-4DE9-9A2C-4BE86BC0052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76441280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10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4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4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7A284E58-B676-47B0-B49B-D281A884E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88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2BC929D8-093F-4826-8D04-F268FF63E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56351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5128C6-B678-4715-9D0F-D4C07F59ED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072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0651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8807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1503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3241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29092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22466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5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083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9095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50992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21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47408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A5CC9138-760F-4A17-8B1B-6D99EFF79AD6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8584371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&#10;&#10;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2C9C189C-4F50-4B1D-9EA5-30AB73E59C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01825FE-CC31-4DE6-9AA9-7C27B553E870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9172592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2215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138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53767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67873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13503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27795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24989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515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78841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1209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202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916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70678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529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940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477CCA5E-96FA-4B08-97E3-9C131E99F26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23955551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01D92FDB-2EC0-4D2B-9027-B2C6802AC7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03B86F8F-A217-4EC5-95CF-481328A25B1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4310153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26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0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39825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99046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290125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83832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59057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82183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77983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4292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11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074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684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5549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380631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1319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F54FBE38-BAA0-4913-A593-C4237FC13E33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5231172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48B20EB8-4FF0-4D86-B782-FE843B459F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66C4A4B-0FFF-4609-BF3A-89A12B42C121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12404377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7064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3832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086055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301865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12043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810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44503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664062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611373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026589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6353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9585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976977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402914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86335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B3A12899-234C-4D37-942E-64C01D64533B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7246972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D9E1B7B2-3451-4D29-B53E-14A2743034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A484A78-938B-41DE-9685-15EC3BD0A57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5666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880293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1178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5196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509150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592984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027434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156330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189945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277629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54532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24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1209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1136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97308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571227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8899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6715C386-526F-48AC-AD19-830972616829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58761775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D4F390AC-3BA8-4C70-9E3A-28CC7DA517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342DB73-4413-4392-B228-119A141D349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22942773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8244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32118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118782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621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slideLayout" Target="../slideLayouts/slideLayout10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98.xml"/><Relationship Id="rId16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5" Type="http://schemas.openxmlformats.org/officeDocument/2006/relationships/slideLayout" Target="../slideLayouts/slideLayout11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slideLayout" Target="../slideLayouts/slideLayout11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14.xml"/><Relationship Id="rId16" Type="http://schemas.openxmlformats.org/officeDocument/2006/relationships/slideLayout" Target="../slideLayouts/slideLayout128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8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49" r:id="rId10"/>
    <p:sldLayoutId id="2147484057" r:id="rId11"/>
    <p:sldLayoutId id="2147484058" r:id="rId12"/>
    <p:sldLayoutId id="2147484047" r:id="rId13"/>
    <p:sldLayoutId id="2147484408" r:id="rId14"/>
    <p:sldLayoutId id="2147484409" r:id="rId15"/>
    <p:sldLayoutId id="21474840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Platshållare för bildnummer 1">
            <a:extLst>
              <a:ext uri="{FF2B5EF4-FFF2-40B4-BE49-F238E27FC236}">
                <a16:creationId xmlns:a16="http://schemas.microsoft.com/office/drawing/2014/main" id="{49735908-7AA6-42A8-8D13-0A0800940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984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1" r:id="rId1"/>
    <p:sldLayoutId id="2147484412" r:id="rId2"/>
    <p:sldLayoutId id="2147484413" r:id="rId3"/>
    <p:sldLayoutId id="2147484414" r:id="rId4"/>
    <p:sldLayoutId id="2147484415" r:id="rId5"/>
    <p:sldLayoutId id="2147484416" r:id="rId6"/>
    <p:sldLayoutId id="2147484417" r:id="rId7"/>
    <p:sldLayoutId id="2147484418" r:id="rId8"/>
    <p:sldLayoutId id="2147484419" r:id="rId9"/>
    <p:sldLayoutId id="2147484420" r:id="rId10"/>
    <p:sldLayoutId id="2147484421" r:id="rId11"/>
    <p:sldLayoutId id="2147484422" r:id="rId12"/>
    <p:sldLayoutId id="2147484423" r:id="rId13"/>
    <p:sldLayoutId id="2147484424" r:id="rId14"/>
    <p:sldLayoutId id="2147484425" r:id="rId15"/>
    <p:sldLayoutId id="2147484426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16FC2686-3742-4CA7-96AE-CD7BBA1A90F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2A7AAA3E-885B-47E9-ACBA-A0293FCE5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359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8" r:id="rId1"/>
    <p:sldLayoutId id="2147484429" r:id="rId2"/>
    <p:sldLayoutId id="2147484430" r:id="rId3"/>
    <p:sldLayoutId id="2147484431" r:id="rId4"/>
    <p:sldLayoutId id="2147484432" r:id="rId5"/>
    <p:sldLayoutId id="2147484433" r:id="rId6"/>
    <p:sldLayoutId id="2147484434" r:id="rId7"/>
    <p:sldLayoutId id="2147484435" r:id="rId8"/>
    <p:sldLayoutId id="2147484436" r:id="rId9"/>
    <p:sldLayoutId id="2147484437" r:id="rId10"/>
    <p:sldLayoutId id="2147484438" r:id="rId11"/>
    <p:sldLayoutId id="2147484439" r:id="rId12"/>
    <p:sldLayoutId id="2147484440" r:id="rId13"/>
    <p:sldLayoutId id="2147484441" r:id="rId14"/>
    <p:sldLayoutId id="2147484442" r:id="rId15"/>
    <p:sldLayoutId id="21474844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7DFF76B2-A88A-470E-B646-73BDC425A6E8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4D8D5E03-09FD-47B8-83A3-7C8B23D87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693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  <p:sldLayoutId id="2147484456" r:id="rId12"/>
    <p:sldLayoutId id="2147484457" r:id="rId13"/>
    <p:sldLayoutId id="2147484458" r:id="rId14"/>
    <p:sldLayoutId id="2147484459" r:id="rId15"/>
    <p:sldLayoutId id="2147484460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F4542BD5-103E-4DB5-88FB-E05DB9624044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ACAA70FC-8994-456B-8FC6-D537F8406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5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2" r:id="rId1"/>
    <p:sldLayoutId id="2147484463" r:id="rId2"/>
    <p:sldLayoutId id="2147484464" r:id="rId3"/>
    <p:sldLayoutId id="2147484465" r:id="rId4"/>
    <p:sldLayoutId id="2147484466" r:id="rId5"/>
    <p:sldLayoutId id="2147484467" r:id="rId6"/>
    <p:sldLayoutId id="2147484468" r:id="rId7"/>
    <p:sldLayoutId id="2147484469" r:id="rId8"/>
    <p:sldLayoutId id="2147484470" r:id="rId9"/>
    <p:sldLayoutId id="2147484471" r:id="rId10"/>
    <p:sldLayoutId id="2147484472" r:id="rId11"/>
    <p:sldLayoutId id="2147484473" r:id="rId12"/>
    <p:sldLayoutId id="2147484474" r:id="rId13"/>
    <p:sldLayoutId id="2147484475" r:id="rId14"/>
    <p:sldLayoutId id="2147484476" r:id="rId15"/>
    <p:sldLayoutId id="2147484477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BA98ADB3-7E4F-4041-B143-C1933A3E0DE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3F2844B7-CEF6-4069-B35D-9858A8789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777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81" r:id="rId3"/>
    <p:sldLayoutId id="2147484482" r:id="rId4"/>
    <p:sldLayoutId id="2147484483" r:id="rId5"/>
    <p:sldLayoutId id="2147484484" r:id="rId6"/>
    <p:sldLayoutId id="2147484485" r:id="rId7"/>
    <p:sldLayoutId id="2147484486" r:id="rId8"/>
    <p:sldLayoutId id="2147484487" r:id="rId9"/>
    <p:sldLayoutId id="2147484488" r:id="rId10"/>
    <p:sldLayoutId id="2147484489" r:id="rId11"/>
    <p:sldLayoutId id="2147484490" r:id="rId12"/>
    <p:sldLayoutId id="2147484491" r:id="rId13"/>
    <p:sldLayoutId id="2147484492" r:id="rId14"/>
    <p:sldLayoutId id="2147484493" r:id="rId15"/>
    <p:sldLayoutId id="2147484494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C30862AA-79CD-47D7-A508-195920CF797F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0B5FE696-6F97-4D3C-86EA-DA1B9AC17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83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6" r:id="rId1"/>
    <p:sldLayoutId id="2147484497" r:id="rId2"/>
    <p:sldLayoutId id="2147484498" r:id="rId3"/>
    <p:sldLayoutId id="2147484499" r:id="rId4"/>
    <p:sldLayoutId id="2147484500" r:id="rId5"/>
    <p:sldLayoutId id="2147484501" r:id="rId6"/>
    <p:sldLayoutId id="2147484502" r:id="rId7"/>
    <p:sldLayoutId id="2147484503" r:id="rId8"/>
    <p:sldLayoutId id="2147484504" r:id="rId9"/>
    <p:sldLayoutId id="2147484505" r:id="rId10"/>
    <p:sldLayoutId id="2147484506" r:id="rId11"/>
    <p:sldLayoutId id="2147484507" r:id="rId12"/>
    <p:sldLayoutId id="2147484508" r:id="rId13"/>
    <p:sldLayoutId id="2147484509" r:id="rId14"/>
    <p:sldLayoutId id="2147484510" r:id="rId15"/>
    <p:sldLayoutId id="2147484511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6A2100A-00F3-4208-962E-587779F2E0C0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F508861A-5DB9-448E-9A9B-FD5CEF06B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76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514" r:id="rId2"/>
    <p:sldLayoutId id="2147484515" r:id="rId3"/>
    <p:sldLayoutId id="2147484516" r:id="rId4"/>
    <p:sldLayoutId id="2147484517" r:id="rId5"/>
    <p:sldLayoutId id="2147484518" r:id="rId6"/>
    <p:sldLayoutId id="2147484519" r:id="rId7"/>
    <p:sldLayoutId id="2147484520" r:id="rId8"/>
    <p:sldLayoutId id="2147484521" r:id="rId9"/>
    <p:sldLayoutId id="2147484522" r:id="rId10"/>
    <p:sldLayoutId id="2147484523" r:id="rId11"/>
    <p:sldLayoutId id="2147484524" r:id="rId12"/>
    <p:sldLayoutId id="2147484525" r:id="rId13"/>
    <p:sldLayoutId id="2147484526" r:id="rId14"/>
    <p:sldLayoutId id="2147484527" r:id="rId15"/>
    <p:sldLayoutId id="2147484528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0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F12E175E-A8C7-4C36-9B45-8423165894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200" dirty="0"/>
              <a:t>Verksamhetsanpassade bedömningskriterier för enhetschef</a:t>
            </a:r>
            <a:endParaRPr lang="sv-SE" sz="3200" dirty="0">
              <a:solidFill>
                <a:srgbClr val="00B050"/>
              </a:solidFill>
            </a:endParaRPr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41EE192E-6723-4017-8D1A-9C2B5DC93F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sv-SE" dirty="0"/>
              <a:t>APT-material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CBB470E-2F73-0693-EDDF-76D87062B1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Avdelning hälso- och sjukvård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00DA96C6-9643-7762-CC06-8B5D798ECB66}"/>
              </a:ext>
            </a:extLst>
          </p:cNvPr>
          <p:cNvSpPr txBox="1"/>
          <p:nvPr/>
        </p:nvSpPr>
        <p:spPr>
          <a:xfrm>
            <a:off x="9846644" y="6044665"/>
            <a:ext cx="1809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/>
                </a:solidFill>
              </a:rPr>
              <a:t>Uppdaterad 20250603</a:t>
            </a:r>
          </a:p>
        </p:txBody>
      </p:sp>
    </p:spTree>
    <p:extLst>
      <p:ext uri="{BB962C8B-B14F-4D97-AF65-F5344CB8AC3E}">
        <p14:creationId xmlns:p14="http://schemas.microsoft.com/office/powerpoint/2010/main" val="874318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6620B20F-0BDB-1125-32FC-CFB002B60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Jag arbetar tillsammans med andra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1C706B4-B741-70CF-4534-3E0C1AFD6173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sv-S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Jag är lyhörd i umgänget med andra, dvs visar respekt, hänsyn och omtanke.</a:t>
            </a:r>
          </a:p>
          <a:p>
            <a:pPr>
              <a:lnSpc>
                <a:spcPct val="115000"/>
              </a:lnSpc>
            </a:pPr>
            <a:r>
              <a:rPr lang="sv-S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Jag söker aktivt efter andras synpunkter.</a:t>
            </a:r>
          </a:p>
          <a:p>
            <a:pPr>
              <a:lnSpc>
                <a:spcPct val="115000"/>
              </a:lnSpc>
            </a:pPr>
            <a:r>
              <a:rPr lang="sv-S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Jag bidrar till en god arbetsmiljö och skapar en stark teamkänsla.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sv-S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Jag samverkar med andra verksamhetsområden utöver mitt eget.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sv-S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Jag är en god ledare som rådfrågas och handleder andra.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sv-S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 initiativ och stöttar andra till utveckling och resultat</a:t>
            </a: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lvl="0" indent="0">
              <a:lnSpc>
                <a:spcPct val="115000"/>
              </a:lnSpc>
              <a:spcAft>
                <a:spcPts val="800"/>
              </a:spcAft>
              <a:buNone/>
            </a:pPr>
            <a:endParaRPr lang="sv-SE" sz="1600" dirty="0">
              <a:solidFill>
                <a:srgbClr val="FF0000"/>
              </a:solidFill>
            </a:endParaRPr>
          </a:p>
          <a:p>
            <a:endParaRPr lang="sv-SE" dirty="0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13319DCB-C876-D067-8ADE-9E49692958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5461" y="5053620"/>
            <a:ext cx="7915275" cy="523875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E5B34859-0AE2-EF07-9D30-8CB0A1A98D9D}"/>
              </a:ext>
            </a:extLst>
          </p:cNvPr>
          <p:cNvSpPr txBox="1"/>
          <p:nvPr/>
        </p:nvSpPr>
        <p:spPr>
          <a:xfrm>
            <a:off x="5980386" y="5130891"/>
            <a:ext cx="504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A0B2AA64-E637-3E67-AE03-29FBBC8C5176}"/>
              </a:ext>
            </a:extLst>
          </p:cNvPr>
          <p:cNvSpPr txBox="1"/>
          <p:nvPr/>
        </p:nvSpPr>
        <p:spPr>
          <a:xfrm>
            <a:off x="5633544" y="5576189"/>
            <a:ext cx="1376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Kompetens</a:t>
            </a:r>
          </a:p>
        </p:txBody>
      </p:sp>
    </p:spTree>
    <p:extLst>
      <p:ext uri="{BB962C8B-B14F-4D97-AF65-F5344CB8AC3E}">
        <p14:creationId xmlns:p14="http://schemas.microsoft.com/office/powerpoint/2010/main" val="763626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CC8DB7C3-D8F1-6AC7-CC2D-EFDBD24A9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Jag tänker nytt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DFA21B2-DA92-5CF7-7821-3CED14E68F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294715"/>
            <a:ext cx="10080000" cy="4618722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</a:pPr>
            <a:r>
              <a:rPr lang="sv-S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Jag ser möjlighet till förbättringar och bidrar till genomtänkta och genomförbara idéer och förslag så att verksamheten kan utvecklas. </a:t>
            </a:r>
          </a:p>
          <a:p>
            <a:pPr lvl="0">
              <a:lnSpc>
                <a:spcPct val="115000"/>
              </a:lnSpc>
            </a:pPr>
            <a:r>
              <a:rPr lang="sv-S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Jag motiverar och beskriver förändringar pedagogiskt samt bemöter kritik mot förändring på ett konstruktivt sätt. </a:t>
            </a:r>
          </a:p>
          <a:p>
            <a:pPr lvl="0">
              <a:lnSpc>
                <a:spcPct val="115000"/>
              </a:lnSpc>
            </a:pPr>
            <a:r>
              <a:rPr lang="sv-S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Jag tar hänsyn till olika informationskällor och perspektiv för att hålla mig uppdaterad med omvärlden, skapar och upprätthåller relevanta nätverk/samarbeten. </a:t>
            </a:r>
          </a:p>
          <a:p>
            <a:pPr>
              <a:lnSpc>
                <a:spcPct val="115000"/>
              </a:lnSpc>
            </a:pPr>
            <a:r>
              <a:rPr lang="sv-S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Jag identifierar och analyserar problem, tar fram det väsentliga och drar slutsatser.</a:t>
            </a:r>
            <a:endParaRPr lang="sv-SE" sz="1900" i="1" dirty="0">
              <a:solidFill>
                <a:schemeClr val="tx1"/>
              </a:solidFill>
            </a:endParaRPr>
          </a:p>
          <a:p>
            <a:endParaRPr lang="sv-SE" dirty="0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019F75BC-5E1F-1844-31AD-FE643C4B56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5461" y="5116682"/>
            <a:ext cx="7915275" cy="523875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819BCC75-04E1-5191-C88A-E2D4A6A083F1}"/>
              </a:ext>
            </a:extLst>
          </p:cNvPr>
          <p:cNvSpPr txBox="1"/>
          <p:nvPr/>
        </p:nvSpPr>
        <p:spPr>
          <a:xfrm>
            <a:off x="6096000" y="5193953"/>
            <a:ext cx="504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F84AFCA5-78C0-15C7-8FAB-0DBE527E00DA}"/>
              </a:ext>
            </a:extLst>
          </p:cNvPr>
          <p:cNvSpPr txBox="1"/>
          <p:nvPr/>
        </p:nvSpPr>
        <p:spPr>
          <a:xfrm>
            <a:off x="5659820" y="5696643"/>
            <a:ext cx="1376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Kompetens</a:t>
            </a:r>
          </a:p>
        </p:txBody>
      </p:sp>
    </p:spTree>
    <p:extLst>
      <p:ext uri="{BB962C8B-B14F-4D97-AF65-F5344CB8AC3E}">
        <p14:creationId xmlns:p14="http://schemas.microsoft.com/office/powerpoint/2010/main" val="1976958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59E4D231-46D6-48E0-D541-DD71A7B24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Jag arbetar strukturerat och effektivt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B70074E-0DAC-F85F-4878-F00DCA3B92E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65500" y="1303283"/>
            <a:ext cx="10080000" cy="4429179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Jag planerar och strukturerar mitt arbete genom t ex målformulering, prioritering, organisering och tidsplanering.</a:t>
            </a:r>
          </a:p>
          <a:p>
            <a:pPr marL="226783" lvl="1" indent="0">
              <a:lnSpc>
                <a:spcPct val="115000"/>
              </a:lnSpc>
              <a:buNone/>
            </a:pPr>
            <a:r>
              <a:rPr lang="sv-S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tar fram planer och mål, både på kort och lång sikt.</a:t>
            </a:r>
          </a:p>
          <a:p>
            <a:pPr marL="226783" lvl="1" indent="0">
              <a:lnSpc>
                <a:spcPct val="115000"/>
              </a:lnSpc>
              <a:buNone/>
            </a:pPr>
            <a:r>
              <a:rPr lang="sv-S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prioriterar vad verksamheten skall fokusera på för att uppnå de satta målen.</a:t>
            </a:r>
          </a:p>
          <a:p>
            <a:pPr marL="226783" lvl="1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sv-S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prognostiserar hur väl verksamheten klarar mål och resultat och rapporterar det som avviker.</a:t>
            </a:r>
          </a:p>
          <a:p>
            <a:pPr lvl="0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Jag utför mitt arbete på ett effektivt och ändamålsenligt sätt </a:t>
            </a:r>
          </a:p>
          <a:p>
            <a:pPr lvl="0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Jag reflekterar över och analyserar arbetets resultat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samt utvecklar och förbättrar mitt arbetssätt.</a:t>
            </a:r>
            <a:endParaRPr lang="sv-S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dirty="0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102498DE-A786-1EAB-58E6-3FE7CBF137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7862" y="5693825"/>
            <a:ext cx="7915275" cy="523875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A6903BDE-0B09-6B99-0207-41BE65B3B6B2}"/>
              </a:ext>
            </a:extLst>
          </p:cNvPr>
          <p:cNvSpPr txBox="1"/>
          <p:nvPr/>
        </p:nvSpPr>
        <p:spPr>
          <a:xfrm>
            <a:off x="6096000" y="5771096"/>
            <a:ext cx="504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B3E6F7CE-D62E-419D-F9A3-F0ACE4D5CB99}"/>
              </a:ext>
            </a:extLst>
          </p:cNvPr>
          <p:cNvSpPr txBox="1"/>
          <p:nvPr/>
        </p:nvSpPr>
        <p:spPr>
          <a:xfrm>
            <a:off x="5659820" y="5994398"/>
            <a:ext cx="1376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Kompetens</a:t>
            </a:r>
          </a:p>
        </p:txBody>
      </p:sp>
    </p:spTree>
    <p:extLst>
      <p:ext uri="{BB962C8B-B14F-4D97-AF65-F5344CB8AC3E}">
        <p14:creationId xmlns:p14="http://schemas.microsoft.com/office/powerpoint/2010/main" val="3227248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D364AA-9FA5-14EC-1CE2-DB9E2FE84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10238991" cy="1140208"/>
          </a:xfrm>
        </p:spPr>
        <p:txBody>
          <a:bodyPr>
            <a:normAutofit/>
          </a:bodyPr>
          <a:lstStyle/>
          <a:p>
            <a:r>
              <a:rPr lang="sv-SE" dirty="0"/>
              <a:t>Hantering av dokumentet - bedömningskriterier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9295B39-5E6F-1143-417D-85D3FD3AB0E4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671145"/>
            <a:ext cx="10080000" cy="4242292"/>
          </a:xfrm>
        </p:spPr>
        <p:txBody>
          <a:bodyPr/>
          <a:lstStyle/>
          <a:p>
            <a:endParaRPr lang="sv-SE" dirty="0"/>
          </a:p>
          <a:p>
            <a:pPr marL="354013" indent="-354013">
              <a:buClr>
                <a:srgbClr val="458AB5"/>
              </a:buClr>
              <a:buFont typeface="Wingdings" panose="05000000000000000000" pitchFamily="2" charset="2"/>
              <a:buChar char="§"/>
            </a:pPr>
            <a:r>
              <a:rPr lang="sv-SE" sz="2400" dirty="0"/>
              <a:t>Bedömningssamtalet ska </a:t>
            </a:r>
            <a:r>
              <a:rPr lang="sv-SE" sz="2400" b="1" dirty="0"/>
              <a:t>dokumenteras</a:t>
            </a:r>
            <a:r>
              <a:rPr lang="sv-SE" sz="2400" dirty="0"/>
              <a:t> och </a:t>
            </a:r>
            <a:r>
              <a:rPr lang="sv-SE" sz="2400" b="1" dirty="0"/>
              <a:t>signeras</a:t>
            </a:r>
            <a:r>
              <a:rPr lang="sv-SE" sz="2400" dirty="0"/>
              <a:t>, chef och medarbetare tar var sitt exemplar</a:t>
            </a:r>
          </a:p>
          <a:p>
            <a:pPr marL="354013" indent="-354013">
              <a:buClr>
                <a:srgbClr val="458AB5"/>
              </a:buClr>
              <a:buFont typeface="Wingdings" panose="05000000000000000000" pitchFamily="2" charset="2"/>
              <a:buChar char="§"/>
            </a:pPr>
            <a:r>
              <a:rPr lang="sv-SE" sz="2400" dirty="0"/>
              <a:t>Tänk på att dokumentet är en </a:t>
            </a:r>
            <a:r>
              <a:rPr lang="sv-SE" sz="2400" b="1" dirty="0"/>
              <a:t>allmän handling</a:t>
            </a:r>
            <a:r>
              <a:rPr lang="sv-SE" sz="2400" dirty="0"/>
              <a:t> och kan begäras ut.</a:t>
            </a:r>
          </a:p>
          <a:p>
            <a:pPr marL="354013" indent="-354013">
              <a:buClr>
                <a:srgbClr val="458AB5"/>
              </a:buClr>
              <a:buFont typeface="Wingdings" panose="05000000000000000000" pitchFamily="2" charset="2"/>
              <a:buChar char="§"/>
            </a:pPr>
            <a:r>
              <a:rPr lang="sv-SE" sz="2400" dirty="0"/>
              <a:t>Spara förslagsvis bedömningskriterierna i en mapp i (I:)-katalogen.</a:t>
            </a:r>
          </a:p>
          <a:p>
            <a:pPr marL="354013" indent="-354013">
              <a:spcBef>
                <a:spcPts val="0"/>
              </a:spcBef>
              <a:spcAft>
                <a:spcPts val="0"/>
              </a:spcAft>
              <a:buClr>
                <a:srgbClr val="458AB5"/>
              </a:buClr>
              <a:buFont typeface="Wingdings" panose="05000000000000000000" pitchFamily="2" charset="2"/>
              <a:buChar char="§"/>
            </a:pPr>
            <a:r>
              <a:rPr lang="sv-SE" sz="2400" dirty="0"/>
              <a:t>Vid </a:t>
            </a:r>
            <a:r>
              <a:rPr lang="sv-SE" sz="2400" b="1" dirty="0"/>
              <a:t>chefsbyte</a:t>
            </a:r>
            <a:r>
              <a:rPr lang="sv-SE" sz="2400" dirty="0"/>
              <a:t> följs </a:t>
            </a:r>
            <a:r>
              <a:rPr lang="sv-SE" sz="2400" b="1" dirty="0"/>
              <a:t>rutinen</a:t>
            </a:r>
            <a:r>
              <a:rPr lang="sv-SE" sz="2400" dirty="0"/>
              <a:t> som har tagits fram, </a:t>
            </a:r>
          </a:p>
          <a:p>
            <a:pPr marL="355600" indent="0">
              <a:spcBef>
                <a:spcPts val="0"/>
              </a:spcBef>
              <a:spcAft>
                <a:spcPts val="0"/>
              </a:spcAft>
              <a:buClr>
                <a:srgbClr val="458AB5"/>
              </a:buClr>
              <a:buNone/>
            </a:pPr>
            <a:r>
              <a:rPr lang="sv-SE" sz="2400" dirty="0"/>
              <a:t>ansvaret ligger på överordnad chef.</a:t>
            </a:r>
          </a:p>
        </p:txBody>
      </p:sp>
      <p:pic>
        <p:nvPicPr>
          <p:cNvPr id="4" name="Bild 3" descr="Checklista kontur">
            <a:extLst>
              <a:ext uri="{FF2B5EF4-FFF2-40B4-BE49-F238E27FC236}">
                <a16:creationId xmlns:a16="http://schemas.microsoft.com/office/drawing/2014/main" id="{87BCC716-D5CC-72C5-7A99-1EFA74A6AE7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65837">
            <a:off x="8851495" y="4151552"/>
            <a:ext cx="2614581" cy="2614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419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692624-664C-4238-88D3-7D9571597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650" y="2399545"/>
            <a:ext cx="9966036" cy="309600"/>
          </a:xfrm>
        </p:spPr>
        <p:txBody>
          <a:bodyPr>
            <a:normAutofit fontScale="90000"/>
          </a:bodyPr>
          <a:lstStyle/>
          <a:p>
            <a:r>
              <a:rPr lang="sv-SE" dirty="0"/>
              <a:t>Erika Olsson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465F819C-DD6A-56CB-1745-7277E0F24B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Staben Hälso- och sjukvård</a:t>
            </a:r>
          </a:p>
          <a:p>
            <a:r>
              <a:rPr lang="sv-SE" dirty="0"/>
              <a:t>Äldre samt vård- och omsorgsförvaltningen, Göteborgs Stad</a:t>
            </a:r>
          </a:p>
        </p:txBody>
      </p:sp>
    </p:spTree>
    <p:extLst>
      <p:ext uri="{BB962C8B-B14F-4D97-AF65-F5344CB8AC3E}">
        <p14:creationId xmlns:p14="http://schemas.microsoft.com/office/powerpoint/2010/main" val="244156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8FB0EC-AC59-0B1E-3607-FD8C133DC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Introduktion till bildspelet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412911-6C03-CBB4-BB6D-FD1B300B3C5F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258784"/>
            <a:ext cx="10080000" cy="5308271"/>
          </a:xfrm>
        </p:spPr>
        <p:txBody>
          <a:bodyPr>
            <a:normAutofit/>
          </a:bodyPr>
          <a:lstStyle/>
          <a:p>
            <a:pPr marL="635000" indent="-457200">
              <a:buClr>
                <a:schemeClr val="accent3"/>
              </a:buClr>
              <a:buFont typeface="Wingdings" panose="05000000000000000000" pitchFamily="2" charset="2"/>
              <a:buChar char="§"/>
            </a:pPr>
            <a:endParaRPr lang="sv-SE" sz="2600" dirty="0"/>
          </a:p>
          <a:p>
            <a:pPr marL="635000" indent="-457200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sv-SE" sz="2400" dirty="0"/>
              <a:t>Denna presentation är tänkt att användas på APT för att gå igenom bedömningskriterierna tillsammans med medarbetarna.</a:t>
            </a:r>
          </a:p>
          <a:p>
            <a:pPr marL="635000" indent="-457200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sv-SE" sz="2400" dirty="0"/>
              <a:t>Bedömningskriterierna ska presenteras varje år på ett APT. Att beskriva bedömningskriterier och vad de betyder skapar samsyn mellan chefer och medarbetare.</a:t>
            </a:r>
          </a:p>
          <a:p>
            <a:pPr marL="635000" indent="-457200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sv-SE" sz="2400" dirty="0"/>
              <a:t>Bedömningskriterierna kommer att publiceras under styrande dokument för att vara tillgängliga för samtliga medarbetare.</a:t>
            </a:r>
          </a:p>
          <a:p>
            <a:pPr marL="635000" indent="-457200">
              <a:buClr>
                <a:schemeClr val="accent3"/>
              </a:buClr>
              <a:buFont typeface="Wingdings" panose="05000000000000000000" pitchFamily="2" charset="2"/>
              <a:buChar char="§"/>
            </a:pPr>
            <a:endParaRPr lang="sv-SE" sz="2600" dirty="0"/>
          </a:p>
        </p:txBody>
      </p:sp>
    </p:spTree>
    <p:extLst>
      <p:ext uri="{BB962C8B-B14F-4D97-AF65-F5344CB8AC3E}">
        <p14:creationId xmlns:p14="http://schemas.microsoft.com/office/powerpoint/2010/main" val="2599039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EB5F8A-CBAD-4686-97DB-ACE223024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Varför använder vi bedömningskriterier?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19FDD99-F750-4F0E-A8E7-957DEA531E67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355600" indent="-355600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sv-SE" sz="2400" b="0" i="0" dirty="0">
                <a:solidFill>
                  <a:srgbClr val="333333"/>
                </a:solidFill>
                <a:effectLst/>
              </a:rPr>
              <a:t>Ett viktigt verktyg i lönebildningen är förvaltningens </a:t>
            </a:r>
            <a:r>
              <a:rPr lang="sv-SE" sz="2400" dirty="0">
                <a:solidFill>
                  <a:srgbClr val="333333"/>
                </a:solidFill>
              </a:rPr>
              <a:t>bedömningskriterier</a:t>
            </a:r>
            <a:r>
              <a:rPr lang="sv-SE" sz="2400" b="0" i="0" dirty="0">
                <a:solidFill>
                  <a:srgbClr val="333333"/>
                </a:solidFill>
                <a:effectLst/>
              </a:rPr>
              <a:t>, det vill säga </a:t>
            </a:r>
            <a:r>
              <a:rPr lang="sv-SE" sz="2400" b="1" i="0" dirty="0">
                <a:solidFill>
                  <a:srgbClr val="333333"/>
                </a:solidFill>
                <a:effectLst/>
              </a:rPr>
              <a:t>på vilka grunder lönen sätts</a:t>
            </a:r>
            <a:r>
              <a:rPr lang="sv-SE" sz="2400" b="0" i="0" dirty="0">
                <a:solidFill>
                  <a:srgbClr val="333333"/>
                </a:solidFill>
                <a:effectLst/>
              </a:rPr>
              <a:t>.</a:t>
            </a:r>
            <a:r>
              <a:rPr lang="sv-SE" sz="2400" dirty="0">
                <a:solidFill>
                  <a:srgbClr val="333333"/>
                </a:solidFill>
              </a:rPr>
              <a:t> </a:t>
            </a:r>
            <a:endParaRPr lang="en-US" sz="2400" dirty="0"/>
          </a:p>
          <a:p>
            <a:pPr marL="355600" indent="-355600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sv-SE" sz="2400" b="0" i="0" dirty="0">
                <a:solidFill>
                  <a:srgbClr val="333333"/>
                </a:solidFill>
                <a:effectLst/>
              </a:rPr>
              <a:t>De är en förutsättning för individuell, differentierad och saklig lönesättning. </a:t>
            </a:r>
            <a:r>
              <a:rPr lang="sv-SE" sz="2400" dirty="0">
                <a:solidFill>
                  <a:srgbClr val="333333"/>
                </a:solidFill>
              </a:rPr>
              <a:t> </a:t>
            </a:r>
            <a:endParaRPr lang="sv-SE" sz="2400" b="0" i="0" dirty="0">
              <a:solidFill>
                <a:srgbClr val="333333"/>
              </a:solidFill>
              <a:effectLst/>
              <a:cs typeface="Arial"/>
            </a:endParaRPr>
          </a:p>
          <a:p>
            <a:pPr marL="355600" indent="-355600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sv-SE" sz="2400" dirty="0">
                <a:solidFill>
                  <a:srgbClr val="333333"/>
                </a:solidFill>
              </a:rPr>
              <a:t>Bedömningskriterierna </a:t>
            </a:r>
            <a:r>
              <a:rPr lang="sv-SE" sz="2400" b="0" i="0" dirty="0">
                <a:solidFill>
                  <a:srgbClr val="333333"/>
                </a:solidFill>
                <a:effectLst/>
              </a:rPr>
              <a:t>ska vara tydliga och konkreta, så att resultat och prestationer kan kopplas till verksamhetens mål.</a:t>
            </a:r>
            <a:r>
              <a:rPr lang="sv-SE" sz="2400" dirty="0">
                <a:solidFill>
                  <a:srgbClr val="333333"/>
                </a:solidFill>
              </a:rPr>
              <a:t> </a:t>
            </a:r>
            <a:endParaRPr lang="sv-SE" sz="2400" b="0" i="0" dirty="0">
              <a:solidFill>
                <a:srgbClr val="333333"/>
              </a:solidFill>
              <a:effectLst/>
              <a:cs typeface="Arial"/>
            </a:endParaRPr>
          </a:p>
          <a:p>
            <a:pPr marL="355600" indent="-355600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sv-SE" sz="2400" b="0" i="0" dirty="0">
                <a:solidFill>
                  <a:srgbClr val="333333"/>
                </a:solidFill>
                <a:effectLst/>
              </a:rPr>
              <a:t>Samma kriterium kan till exempel ha olika tyngd eller innebörd inom olika delar i verksamheten eller för olika grupper av befattningar hos samma arbetsgivare.</a:t>
            </a:r>
            <a:r>
              <a:rPr lang="sv-SE" sz="2400" dirty="0">
                <a:solidFill>
                  <a:srgbClr val="333333"/>
                </a:solidFill>
              </a:rPr>
              <a:t> </a:t>
            </a:r>
            <a:endParaRPr lang="sv-SE" sz="2400" b="0" i="0" dirty="0">
              <a:solidFill>
                <a:srgbClr val="333333"/>
              </a:solidFill>
              <a:effectLst/>
              <a:cs typeface="Arial"/>
            </a:endParaRPr>
          </a:p>
        </p:txBody>
      </p:sp>
      <p:pic>
        <p:nvPicPr>
          <p:cNvPr id="5" name="Bild 4" descr="Pusselbitar kontur">
            <a:extLst>
              <a:ext uri="{FF2B5EF4-FFF2-40B4-BE49-F238E27FC236}">
                <a16:creationId xmlns:a16="http://schemas.microsoft.com/office/drawing/2014/main" id="{CE23067E-7FBA-0D92-A2C5-F2D83E29C0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04642" y="4566274"/>
            <a:ext cx="2062716" cy="2062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612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B68375-C8CC-1E00-8B1A-86DB02F39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Varför nya bedömningskriterier?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0BE24FA-BC2D-D29B-C4E2-E5A6B0AADB1A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sv-SE" sz="2400" dirty="0"/>
              <a:t>Vår förvaltning behöver säkerställa att bedömningskriterierna går i linje med Göteborgs stads bedömningskriterier. Kriterierna utgår från stadens </a:t>
            </a:r>
            <a:r>
              <a:rPr lang="sv-SE" sz="2400" dirty="0">
                <a:solidFill>
                  <a:schemeClr val="tx1"/>
                </a:solidFill>
              </a:rPr>
              <a:t>fyra förhållningsätt </a:t>
            </a:r>
            <a:r>
              <a:rPr lang="sv-SE" sz="2400" dirty="0"/>
              <a:t>samt ytterligare ett bedömningskriterium, ”Jag arbetar strukturerat och effektivt”.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sv-SE" sz="2400" dirty="0"/>
              <a:t>En arbetsgrupp bestående utav enhetschefer och fackliga företrädare har tillsammans verksamhetsanpassat bedömningskriterierna utifrån yrkesrollen enhetschef. </a:t>
            </a:r>
          </a:p>
        </p:txBody>
      </p:sp>
    </p:spTree>
    <p:extLst>
      <p:ext uri="{BB962C8B-B14F-4D97-AF65-F5344CB8AC3E}">
        <p14:creationId xmlns:p14="http://schemas.microsoft.com/office/powerpoint/2010/main" val="271017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55FC0E-33A6-4578-AB80-5CCED03CE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sker bedömning?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F3999B4-3850-43B0-AB8C-12231ACC07B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43414" y="1141772"/>
            <a:ext cx="10930030" cy="5055219"/>
          </a:xfrm>
        </p:spPr>
        <p:txBody>
          <a:bodyPr>
            <a:normAutofit/>
          </a:bodyPr>
          <a:lstStyle/>
          <a:p>
            <a:pPr marL="355600" indent="-355600">
              <a:buClr>
                <a:srgbClr val="0077BC"/>
              </a:buClr>
              <a:buNone/>
            </a:pPr>
            <a:endParaRPr lang="sv-SE" sz="400" dirty="0">
              <a:solidFill>
                <a:srgbClr val="FF0000"/>
              </a:solidFill>
            </a:endParaRPr>
          </a:p>
          <a:p>
            <a:pPr marL="355600" indent="-355600">
              <a:buClr>
                <a:srgbClr val="0077BC"/>
              </a:buClr>
              <a:buFont typeface="Wingdings" panose="05000000000000000000" pitchFamily="2" charset="2"/>
              <a:buChar char="§"/>
            </a:pPr>
            <a:r>
              <a:rPr lang="sv-SE" sz="2400" dirty="0"/>
              <a:t>Bedömningen sker på en skala från utvecklingsområde till styrka.</a:t>
            </a:r>
          </a:p>
          <a:p>
            <a:pPr marL="355600" indent="-355600">
              <a:buClr>
                <a:srgbClr val="0077BC"/>
              </a:buClr>
              <a:buFont typeface="Wingdings" panose="05000000000000000000" pitchFamily="2" charset="2"/>
              <a:buChar char="§"/>
            </a:pPr>
            <a:r>
              <a:rPr lang="sv-SE" sz="2400" dirty="0"/>
              <a:t>Om medarbetaren bedöms ha ett </a:t>
            </a:r>
            <a:r>
              <a:rPr lang="sv-SE" sz="2400" b="1" dirty="0"/>
              <a:t>utvecklingsområde</a:t>
            </a:r>
            <a:r>
              <a:rPr lang="sv-SE" sz="2400" dirty="0"/>
              <a:t> i ett bedömningskriterium så ska det föras in på den individuella utvecklingsplanen där det bland annat anges vad som behöver förbättras/utvecklas, vilka förutsättningar som behövs och vilka aktiviteter som planeras.</a:t>
            </a:r>
          </a:p>
          <a:p>
            <a:pPr marL="355600" indent="-355600">
              <a:buClr>
                <a:srgbClr val="0077BC"/>
              </a:buClr>
              <a:buFont typeface="Wingdings" panose="05000000000000000000" pitchFamily="2" charset="2"/>
              <a:buChar char="§"/>
            </a:pPr>
            <a:r>
              <a:rPr lang="sv-SE" sz="2400" dirty="0"/>
              <a:t>Den individuella utvecklingsplanen ska följas upp genom samtal under året. </a:t>
            </a:r>
          </a:p>
          <a:p>
            <a:endParaRPr lang="sv-SE" sz="2400" dirty="0"/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endParaRPr lang="sv-SE" sz="2400" dirty="0"/>
          </a:p>
          <a:p>
            <a:endParaRPr lang="sv-SE" sz="2400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12382D55-3039-F139-A51D-8EAA0ADBBFD1}"/>
              </a:ext>
            </a:extLst>
          </p:cNvPr>
          <p:cNvGrpSpPr/>
          <p:nvPr/>
        </p:nvGrpSpPr>
        <p:grpSpPr>
          <a:xfrm>
            <a:off x="1484667" y="4846550"/>
            <a:ext cx="8782398" cy="869678"/>
            <a:chOff x="1271240" y="5754030"/>
            <a:chExt cx="8782398" cy="869678"/>
          </a:xfrm>
        </p:grpSpPr>
        <p:pic>
          <p:nvPicPr>
            <p:cNvPr id="8" name="Bildobjekt 7">
              <a:extLst>
                <a:ext uri="{FF2B5EF4-FFF2-40B4-BE49-F238E27FC236}">
                  <a16:creationId xmlns:a16="http://schemas.microsoft.com/office/drawing/2014/main" id="{D42E8725-AACC-6900-1366-A037DB427B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71240" y="5754030"/>
              <a:ext cx="8782398" cy="869678"/>
            </a:xfrm>
            <a:prstGeom prst="rect">
              <a:avLst/>
            </a:prstGeom>
          </p:spPr>
        </p:pic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63AEE2B0-D7E5-B5BB-96E7-ACF2832D5F91}"/>
                </a:ext>
              </a:extLst>
            </p:cNvPr>
            <p:cNvSpPr txBox="1"/>
            <p:nvPr/>
          </p:nvSpPr>
          <p:spPr>
            <a:xfrm>
              <a:off x="3636022" y="5927259"/>
              <a:ext cx="3943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800" b="1" dirty="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7516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F61766-2380-4620-8EF7-00D295220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sker bedömning?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5D7ED8-E427-480A-ABAE-870E99E5341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346428"/>
            <a:ext cx="10080000" cy="4816866"/>
          </a:xfrm>
        </p:spPr>
        <p:txBody>
          <a:bodyPr>
            <a:normAutofit/>
          </a:bodyPr>
          <a:lstStyle/>
          <a:p>
            <a:pPr marL="355600" indent="-355600">
              <a:buClr>
                <a:srgbClr val="0077BC"/>
              </a:buClr>
              <a:buFont typeface="Wingdings" panose="05000000000000000000" pitchFamily="2" charset="2"/>
              <a:buChar char="§"/>
            </a:pPr>
            <a:r>
              <a:rPr lang="sv-SE" sz="2400" dirty="0"/>
              <a:t>En bedömning som hamnar mitt på bedömningsskalan är en </a:t>
            </a:r>
            <a:r>
              <a:rPr lang="sv-SE" sz="2400" b="1" dirty="0"/>
              <a:t>god prestation. </a:t>
            </a:r>
            <a:r>
              <a:rPr lang="sv-SE" sz="2400" dirty="0"/>
              <a:t>Medarbetaren utför sitt arbete i överensstämmelse med bedömningskriteriet, har den </a:t>
            </a:r>
            <a:r>
              <a:rPr lang="sv-SE" sz="2400" b="1" dirty="0"/>
              <a:t>kompetens</a:t>
            </a:r>
            <a:r>
              <a:rPr lang="sv-SE" sz="2400" dirty="0"/>
              <a:t> som krävs och bör ha en god lönenivå.  </a:t>
            </a:r>
          </a:p>
          <a:p>
            <a:pPr marL="355600" indent="-355600">
              <a:buClr>
                <a:srgbClr val="0077BC"/>
              </a:buClr>
              <a:buNone/>
            </a:pPr>
            <a:endParaRPr lang="sv-SE" sz="2400" dirty="0"/>
          </a:p>
          <a:p>
            <a:pPr marL="0" indent="0">
              <a:buNone/>
            </a:pPr>
            <a:endParaRPr lang="sv-SE" sz="2400" dirty="0"/>
          </a:p>
          <a:p>
            <a:pPr marL="355600" indent="-355600">
              <a:buNone/>
            </a:pPr>
            <a:endParaRPr lang="sv-SE" sz="2400" dirty="0"/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endParaRPr lang="sv-SE" dirty="0"/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66E43D6C-3733-9024-7890-86703D6236E0}"/>
              </a:ext>
            </a:extLst>
          </p:cNvPr>
          <p:cNvGrpSpPr/>
          <p:nvPr/>
        </p:nvGrpSpPr>
        <p:grpSpPr>
          <a:xfrm>
            <a:off x="1752634" y="4184030"/>
            <a:ext cx="8686731" cy="584775"/>
            <a:chOff x="1293891" y="3429000"/>
            <a:chExt cx="8686731" cy="584775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EB89DE58-B4D2-45FF-A0C7-243084E0E564}"/>
                </a:ext>
              </a:extLst>
            </p:cNvPr>
            <p:cNvSpPr txBox="1"/>
            <p:nvPr/>
          </p:nvSpPr>
          <p:spPr>
            <a:xfrm>
              <a:off x="1293891" y="3515010"/>
              <a:ext cx="2237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Utvecklingsområde</a:t>
              </a: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C6CCBECE-772D-4606-B088-52B9DB19584F}"/>
                </a:ext>
              </a:extLst>
            </p:cNvPr>
            <p:cNvSpPr txBox="1"/>
            <p:nvPr/>
          </p:nvSpPr>
          <p:spPr>
            <a:xfrm>
              <a:off x="9054441" y="3530549"/>
              <a:ext cx="9261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Styrka</a:t>
              </a:r>
            </a:p>
          </p:txBody>
        </p:sp>
        <p:grpSp>
          <p:nvGrpSpPr>
            <p:cNvPr id="7" name="Grupp 6">
              <a:extLst>
                <a:ext uri="{FF2B5EF4-FFF2-40B4-BE49-F238E27FC236}">
                  <a16:creationId xmlns:a16="http://schemas.microsoft.com/office/drawing/2014/main" id="{3597976A-3C8C-9881-E145-A60F06187BE0}"/>
                </a:ext>
              </a:extLst>
            </p:cNvPr>
            <p:cNvGrpSpPr/>
            <p:nvPr/>
          </p:nvGrpSpPr>
          <p:grpSpPr>
            <a:xfrm>
              <a:off x="3468311" y="3429000"/>
              <a:ext cx="5586130" cy="584775"/>
              <a:chOff x="3468311" y="3429000"/>
              <a:chExt cx="5586130" cy="584775"/>
            </a:xfrm>
          </p:grpSpPr>
          <p:sp>
            <p:nvSpPr>
              <p:cNvPr id="4" name="Pil: höger 3">
                <a:extLst>
                  <a:ext uri="{FF2B5EF4-FFF2-40B4-BE49-F238E27FC236}">
                    <a16:creationId xmlns:a16="http://schemas.microsoft.com/office/drawing/2014/main" id="{32775767-7D15-4B93-9C53-B6A6C1B60867}"/>
                  </a:ext>
                </a:extLst>
              </p:cNvPr>
              <p:cNvSpPr/>
              <p:nvPr/>
            </p:nvSpPr>
            <p:spPr>
              <a:xfrm>
                <a:off x="3468311" y="3429000"/>
                <a:ext cx="5586130" cy="572430"/>
              </a:xfrm>
              <a:prstGeom prst="rightArrow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  <p:sp>
            <p:nvSpPr>
              <p:cNvPr id="8" name="textruta 7">
                <a:extLst>
                  <a:ext uri="{FF2B5EF4-FFF2-40B4-BE49-F238E27FC236}">
                    <a16:creationId xmlns:a16="http://schemas.microsoft.com/office/drawing/2014/main" id="{78875170-0BFF-475C-BFA9-0C6A26EB42F3}"/>
                  </a:ext>
                </a:extLst>
              </p:cNvPr>
              <p:cNvSpPr txBox="1"/>
              <p:nvPr/>
            </p:nvSpPr>
            <p:spPr>
              <a:xfrm>
                <a:off x="6064371" y="3429000"/>
                <a:ext cx="39401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3200" b="1" dirty="0"/>
                  <a:t>X</a:t>
                </a:r>
              </a:p>
            </p:txBody>
          </p:sp>
        </p:grp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2A319ACF-6463-5413-35E2-6A54B736305C}"/>
              </a:ext>
            </a:extLst>
          </p:cNvPr>
          <p:cNvSpPr/>
          <p:nvPr/>
        </p:nvSpPr>
        <p:spPr>
          <a:xfrm>
            <a:off x="5943604" y="4803205"/>
            <a:ext cx="1553029" cy="340511"/>
          </a:xfrm>
          <a:prstGeom prst="rect">
            <a:avLst/>
          </a:prstGeom>
          <a:solidFill>
            <a:schemeClr val="bg1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ysClr val="windowText" lastClr="000000"/>
                </a:solidFill>
              </a:rPr>
              <a:t>Kompetens</a:t>
            </a:r>
          </a:p>
        </p:txBody>
      </p:sp>
    </p:spTree>
    <p:extLst>
      <p:ext uri="{BB962C8B-B14F-4D97-AF65-F5344CB8AC3E}">
        <p14:creationId xmlns:p14="http://schemas.microsoft.com/office/powerpoint/2010/main" val="4266563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F61766-2380-4620-8EF7-00D295220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sker bedömning?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5D7ED8-E427-480A-ABAE-870E99E5341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346428"/>
            <a:ext cx="10080000" cy="4816866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sv-SE" sz="2400" dirty="0"/>
              <a:t>Om en medarbetare bedöms ha </a:t>
            </a:r>
            <a:r>
              <a:rPr lang="sv-SE" sz="2400" b="1" dirty="0"/>
              <a:t>styrka</a:t>
            </a:r>
            <a:r>
              <a:rPr lang="sv-SE" sz="2400" dirty="0"/>
              <a:t> inom ett bedömningskriterium så behöver det tydligt framgå i chefens bedömning vad det är som skiljer sig jämfört med bedömningen av en normalt god prestation. </a:t>
            </a:r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endParaRPr lang="sv-SE" dirty="0"/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66E43D6C-3733-9024-7890-86703D6236E0}"/>
              </a:ext>
            </a:extLst>
          </p:cNvPr>
          <p:cNvGrpSpPr/>
          <p:nvPr/>
        </p:nvGrpSpPr>
        <p:grpSpPr>
          <a:xfrm>
            <a:off x="1548433" y="3754861"/>
            <a:ext cx="8686731" cy="594142"/>
            <a:chOff x="1293891" y="3407288"/>
            <a:chExt cx="8686731" cy="594142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EB89DE58-B4D2-45FF-A0C7-243084E0E564}"/>
                </a:ext>
              </a:extLst>
            </p:cNvPr>
            <p:cNvSpPr txBox="1"/>
            <p:nvPr/>
          </p:nvSpPr>
          <p:spPr>
            <a:xfrm>
              <a:off x="1293891" y="3515010"/>
              <a:ext cx="2237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Utvecklingsområde</a:t>
              </a: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C6CCBECE-772D-4606-B088-52B9DB19584F}"/>
                </a:ext>
              </a:extLst>
            </p:cNvPr>
            <p:cNvSpPr txBox="1"/>
            <p:nvPr/>
          </p:nvSpPr>
          <p:spPr>
            <a:xfrm>
              <a:off x="9054441" y="3530549"/>
              <a:ext cx="9261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Styrka</a:t>
              </a:r>
            </a:p>
          </p:txBody>
        </p:sp>
        <p:grpSp>
          <p:nvGrpSpPr>
            <p:cNvPr id="7" name="Grupp 6">
              <a:extLst>
                <a:ext uri="{FF2B5EF4-FFF2-40B4-BE49-F238E27FC236}">
                  <a16:creationId xmlns:a16="http://schemas.microsoft.com/office/drawing/2014/main" id="{3597976A-3C8C-9881-E145-A60F06187BE0}"/>
                </a:ext>
              </a:extLst>
            </p:cNvPr>
            <p:cNvGrpSpPr/>
            <p:nvPr/>
          </p:nvGrpSpPr>
          <p:grpSpPr>
            <a:xfrm>
              <a:off x="3468311" y="3407288"/>
              <a:ext cx="5586130" cy="594142"/>
              <a:chOff x="3468311" y="3407288"/>
              <a:chExt cx="5586130" cy="594142"/>
            </a:xfrm>
          </p:grpSpPr>
          <p:sp>
            <p:nvSpPr>
              <p:cNvPr id="4" name="Pil: höger 3">
                <a:extLst>
                  <a:ext uri="{FF2B5EF4-FFF2-40B4-BE49-F238E27FC236}">
                    <a16:creationId xmlns:a16="http://schemas.microsoft.com/office/drawing/2014/main" id="{32775767-7D15-4B93-9C53-B6A6C1B60867}"/>
                  </a:ext>
                </a:extLst>
              </p:cNvPr>
              <p:cNvSpPr/>
              <p:nvPr/>
            </p:nvSpPr>
            <p:spPr>
              <a:xfrm>
                <a:off x="3468311" y="3429000"/>
                <a:ext cx="5586130" cy="572430"/>
              </a:xfrm>
              <a:prstGeom prst="rightArrow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  <p:sp>
            <p:nvSpPr>
              <p:cNvPr id="8" name="textruta 7">
                <a:extLst>
                  <a:ext uri="{FF2B5EF4-FFF2-40B4-BE49-F238E27FC236}">
                    <a16:creationId xmlns:a16="http://schemas.microsoft.com/office/drawing/2014/main" id="{78875170-0BFF-475C-BFA9-0C6A26EB42F3}"/>
                  </a:ext>
                </a:extLst>
              </p:cNvPr>
              <p:cNvSpPr txBox="1"/>
              <p:nvPr/>
            </p:nvSpPr>
            <p:spPr>
              <a:xfrm>
                <a:off x="8324095" y="3407288"/>
                <a:ext cx="39401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3200" b="1" dirty="0"/>
                  <a:t>X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5600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79AF53-BB3F-4272-966C-B9514C025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Jag vet mitt uppdrag och vem jag är till för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BA0137B-2C84-7B94-C475-5B12A1A40E7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219043"/>
            <a:ext cx="10080000" cy="469439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</a:pPr>
            <a:r>
              <a:rPr lang="sv-SE" sz="2300" dirty="0">
                <a:latin typeface="Arial" panose="020B0604020202020204" pitchFamily="34" charset="0"/>
                <a:cs typeface="Arial" panose="020B0604020202020204" pitchFamily="34" charset="0"/>
              </a:rPr>
              <a:t>Jag arbetar aktivt för att säkerställa kvalitet och patientsäkerhet i verksamheten.</a:t>
            </a:r>
          </a:p>
          <a:p>
            <a:pPr>
              <a:lnSpc>
                <a:spcPct val="115000"/>
              </a:lnSpc>
            </a:pPr>
            <a:r>
              <a:rPr lang="sv-SE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Jag agerar utifrån en förståelse för de krav som ställs på den egna verksamheten och samspelar med andra interna/externa aktörer. Visar intresse för och driver frågor för att skapa mervärde för de vi är till för. </a:t>
            </a:r>
          </a:p>
          <a:p>
            <a:pPr>
              <a:lnSpc>
                <a:spcPct val="115000"/>
              </a:lnSpc>
            </a:pPr>
            <a:r>
              <a:rPr lang="sv-SE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Jag agerar utifrån en god kunskap om ekonomi och revision. Jag förstår hur verksamheten beskrivs i budget och redovisning och arbetar aktivt för en budget i balans. </a:t>
            </a:r>
          </a:p>
          <a:p>
            <a:pPr>
              <a:lnSpc>
                <a:spcPct val="115000"/>
              </a:lnSpc>
            </a:pPr>
            <a:r>
              <a:rPr lang="sv-SE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Jag arbetar aktivt för verksamhetens kompetensförsörjning.</a:t>
            </a:r>
          </a:p>
          <a:p>
            <a:pPr>
              <a:lnSpc>
                <a:spcPct val="115000"/>
              </a:lnSpc>
            </a:pPr>
            <a:r>
              <a:rPr lang="sv-SE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Förhållningssätt gentemot medarbetare </a:t>
            </a:r>
          </a:p>
          <a:p>
            <a:pPr lvl="1">
              <a:lnSpc>
                <a:spcPct val="115000"/>
              </a:lnSpc>
            </a:pPr>
            <a:r>
              <a:rPr lang="sv-SE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Jag är tillgänglig och tydlig. Uttrycker krav, förväntningar, mål och återkopplar. </a:t>
            </a:r>
          </a:p>
          <a:p>
            <a:pPr lvl="1">
              <a:lnSpc>
                <a:spcPct val="115000"/>
              </a:lnSpc>
            </a:pPr>
            <a:r>
              <a:rPr lang="sv-SE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Visar uppskattning för medarbetarnas arbetsinsatser.</a:t>
            </a:r>
          </a:p>
          <a:p>
            <a:pPr lvl="1">
              <a:lnSpc>
                <a:spcPct val="115000"/>
              </a:lnSpc>
            </a:pPr>
            <a:r>
              <a:rPr lang="sv-SE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Jag rådfrågar/samverkar med berörda parter inför beslut.</a:t>
            </a:r>
          </a:p>
          <a:p>
            <a:pPr lvl="1">
              <a:lnSpc>
                <a:spcPct val="115000"/>
              </a:lnSpc>
            </a:pPr>
            <a:r>
              <a:rPr lang="sv-SE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Jag visar tilltro till medarbetare och delegerar. Skapar förutsättningar för medarbetarna.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15C7D8AD-67D2-542E-861B-7E9934D81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1379" y="5757813"/>
            <a:ext cx="7915275" cy="523875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4B77E2ED-8963-5A2D-B47F-2140EC154F50}"/>
              </a:ext>
            </a:extLst>
          </p:cNvPr>
          <p:cNvSpPr txBox="1"/>
          <p:nvPr/>
        </p:nvSpPr>
        <p:spPr>
          <a:xfrm>
            <a:off x="5938344" y="5835084"/>
            <a:ext cx="504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58781395-8620-B026-0618-E46BB3C417EA}"/>
              </a:ext>
            </a:extLst>
          </p:cNvPr>
          <p:cNvSpPr txBox="1"/>
          <p:nvPr/>
        </p:nvSpPr>
        <p:spPr>
          <a:xfrm>
            <a:off x="5591503" y="6281687"/>
            <a:ext cx="1376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Kompetens</a:t>
            </a:r>
          </a:p>
        </p:txBody>
      </p:sp>
    </p:spTree>
    <p:extLst>
      <p:ext uri="{BB962C8B-B14F-4D97-AF65-F5344CB8AC3E}">
        <p14:creationId xmlns:p14="http://schemas.microsoft.com/office/powerpoint/2010/main" val="2427620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79AF53-BB3F-4272-966C-B9514C025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 alla mina möten och uppgifter – jag bryr mig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7A695A6-EF2C-D460-60A7-29A0B83986FF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219043"/>
            <a:ext cx="10080000" cy="469439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sv-S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Jag agerar på ett lugnt och stabilt sätt i möten och kan agera</a:t>
            </a:r>
            <a:r>
              <a:rPr lang="sv-SE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övertygande och tillitsfullt</a:t>
            </a:r>
            <a:r>
              <a:rPr lang="sv-SE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såväl informella som i formella situationer samt i utsatta lägen. </a:t>
            </a:r>
          </a:p>
          <a:p>
            <a:pPr>
              <a:lnSpc>
                <a:spcPct val="115000"/>
              </a:lnSpc>
            </a:pPr>
            <a:r>
              <a:rPr lang="sv-S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Jag skapar en trygg miljö där mina medarbetare vågar uttrycka sina åsikter och be om hjälp.</a:t>
            </a:r>
          </a:p>
          <a:p>
            <a:pPr>
              <a:lnSpc>
                <a:spcPct val="115000"/>
              </a:lnSpc>
            </a:pPr>
            <a:r>
              <a:rPr lang="sv-S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Jag står för mina åsikter och förmedlar obekväma budskap </a:t>
            </a:r>
            <a:r>
              <a:rPr lang="sv-SE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situationsanpassat</a:t>
            </a:r>
            <a:r>
              <a:rPr lang="sv-S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sv-S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Jag är en god ambassadör för min verksamhet.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sv-S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Jag är positiv till inkommande synpunkter från såväl patienter som närstående och använder synpunkterna för att utveckla och förbättra verksamheten.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BDAA2731-1D22-2969-6BBC-BDF6E837F8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2992" y="5986103"/>
            <a:ext cx="7915275" cy="523875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66E598BB-31E8-4E52-F042-CB4DECBF4FF5}"/>
              </a:ext>
            </a:extLst>
          </p:cNvPr>
          <p:cNvSpPr txBox="1"/>
          <p:nvPr/>
        </p:nvSpPr>
        <p:spPr>
          <a:xfrm>
            <a:off x="5843751" y="6063374"/>
            <a:ext cx="504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C23A7AB-E15B-CA67-0A69-3BBBC177C0E4}"/>
              </a:ext>
            </a:extLst>
          </p:cNvPr>
          <p:cNvSpPr txBox="1"/>
          <p:nvPr/>
        </p:nvSpPr>
        <p:spPr>
          <a:xfrm>
            <a:off x="5528441" y="6413367"/>
            <a:ext cx="1376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Kompetens</a:t>
            </a:r>
          </a:p>
        </p:txBody>
      </p:sp>
    </p:spTree>
    <p:extLst>
      <p:ext uri="{BB962C8B-B14F-4D97-AF65-F5344CB8AC3E}">
        <p14:creationId xmlns:p14="http://schemas.microsoft.com/office/powerpoint/2010/main" val="1369828422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E8C2CDE9-A372-4318-9364-2653876224BF}" vid="{3A6B54F0-68F7-4DD6-93BC-770E5F145525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teborgs Stad – Mörkblå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E8C2CDE9-A372-4318-9364-2653876224BF}" vid="{EEB67F67-F756-4687-8A7F-E9CE7BFCAAC1}"/>
    </a:ext>
  </a:extLst>
</a:theme>
</file>

<file path=ppt/theme/theme3.xml><?xml version="1.0" encoding="utf-8"?>
<a:theme xmlns:a="http://schemas.openxmlformats.org/drawingml/2006/main" name="Göteborgs Stad – Röd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E8C2CDE9-A372-4318-9364-2653876224BF}" vid="{E350738D-2F23-4A66-8E07-539029966823}"/>
    </a:ext>
  </a:extLst>
</a:theme>
</file>

<file path=ppt/theme/theme4.xml><?xml version="1.0" encoding="utf-8"?>
<a:theme xmlns:a="http://schemas.openxmlformats.org/drawingml/2006/main" name="Göteborgs Stad – Turkos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E8C2CDE9-A372-4318-9364-2653876224BF}" vid="{1892649E-0CF4-4A81-B303-03DC124E9C0D}"/>
    </a:ext>
  </a:extLst>
</a:theme>
</file>

<file path=ppt/theme/theme5.xml><?xml version="1.0" encoding="utf-8"?>
<a:theme xmlns:a="http://schemas.openxmlformats.org/drawingml/2006/main" name="Göteborgs Stad – Rosa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E8C2CDE9-A372-4318-9364-2653876224BF}" vid="{50D7DE75-A9CC-4C3A-A088-9F0E23B7F518}"/>
    </a:ext>
  </a:extLst>
</a:theme>
</file>

<file path=ppt/theme/theme6.xml><?xml version="1.0" encoding="utf-8"?>
<a:theme xmlns:a="http://schemas.openxmlformats.org/drawingml/2006/main" name="Göteborgs Stad – Grön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E8C2CDE9-A372-4318-9364-2653876224BF}" vid="{B295FE3C-BB9E-4D99-AA6B-72CA81C52049}"/>
    </a:ext>
  </a:extLst>
</a:theme>
</file>

<file path=ppt/theme/theme7.xml><?xml version="1.0" encoding="utf-8"?>
<a:theme xmlns:a="http://schemas.openxmlformats.org/drawingml/2006/main" name="Göteborgs Stad – Lila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E8C2CDE9-A372-4318-9364-2653876224BF}" vid="{75DD0039-48A7-4254-A802-60C3819E21A3}"/>
    </a:ext>
  </a:extLst>
</a:theme>
</file>

<file path=ppt/theme/theme8.xml><?xml version="1.0" encoding="utf-8"?>
<a:theme xmlns:a="http://schemas.openxmlformats.org/drawingml/2006/main" name="Göteborgs Stad – Gul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E8C2CDE9-A372-4318-9364-2653876224BF}" vid="{A1304CDE-75EC-47CC-876A-893BE679249B}"/>
    </a:ext>
  </a:extLst>
</a:theme>
</file>

<file path=ppt/theme/theme9.xml><?xml version="1.0" encoding="utf-8"?>
<a:theme xmlns:a="http://schemas.openxmlformats.org/drawingml/2006/main" name="Office-tema">
  <a:themeElements>
    <a:clrScheme name="Göteborgs Stad Powerpoin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94c8eb14-a4db-4a67-bc76-fb62c2b91e8a" xsi:nil="true"/>
    <lcf76f155ced4ddcb4097134ff3c332f xmlns="94c8eb14-a4db-4a67-bc76-fb62c2b91e8a">
      <Terms xmlns="http://schemas.microsoft.com/office/infopath/2007/PartnerControls"/>
    </lcf76f155ced4ddcb4097134ff3c332f>
    <TaxCatchAll xmlns="cdff4c54-b6d4-4350-bf6d-a35c541f79a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1FE3196CF7D4644ADC2CAE7A232E9FF" ma:contentTypeVersion="16" ma:contentTypeDescription="Skapa ett nytt dokument." ma:contentTypeScope="" ma:versionID="f37b237ff17ee0ef4643e0649ca4f1d8">
  <xsd:schema xmlns:xsd="http://www.w3.org/2001/XMLSchema" xmlns:xs="http://www.w3.org/2001/XMLSchema" xmlns:p="http://schemas.microsoft.com/office/2006/metadata/properties" xmlns:ns2="94c8eb14-a4db-4a67-bc76-fb62c2b91e8a" xmlns:ns3="cdff4c54-b6d4-4350-bf6d-a35c541f79a9" targetNamespace="http://schemas.microsoft.com/office/2006/metadata/properties" ma:root="true" ma:fieldsID="340e424e4a5e0733dd1d88b6777a3291" ns2:_="" ns3:_="">
    <xsd:import namespace="94c8eb14-a4db-4a67-bc76-fb62c2b91e8a"/>
    <xsd:import namespace="cdff4c54-b6d4-4350-bf6d-a35c541f79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c8eb14-a4db-4a67-bc76-fb62c2b91e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Bildmarkeringar" ma:readOnly="false" ma:fieldId="{5cf76f15-5ced-4ddc-b409-7134ff3c332f}" ma:taxonomyMulti="true" ma:sspId="5ba0a079-088f-45e9-a2b8-c410558400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ff4c54-b6d4-4350-bf6d-a35c541f79a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16e38ab2-f53c-4ca0-a460-d3f4a32b4b24}" ma:internalName="TaxCatchAll" ma:showField="CatchAllData" ma:web="cdff4c54-b6d4-4350-bf6d-a35c541f79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9D2BB2-80C6-4BAE-8956-73A9441C8A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EE0431-363B-4AE3-B851-3C05125B0A1D}">
  <ds:schemaRefs>
    <ds:schemaRef ds:uri="http://schemas.openxmlformats.org/package/2006/metadata/core-properties"/>
    <ds:schemaRef ds:uri="94c8eb14-a4db-4a67-bc76-fb62c2b91e8a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cdff4c54-b6d4-4350-bf6d-a35c541f79a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A3DA4B2-60F8-4B8D-AC9B-8393EF1A405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1008</Words>
  <Application>Microsoft Office PowerPoint</Application>
  <PresentationFormat>Bredbild</PresentationFormat>
  <Paragraphs>124</Paragraphs>
  <Slides>14</Slides>
  <Notes>13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8</vt:i4>
      </vt:variant>
      <vt:variant>
        <vt:lpstr>Bildrubriker</vt:lpstr>
      </vt:variant>
      <vt:variant>
        <vt:i4>14</vt:i4>
      </vt:variant>
    </vt:vector>
  </HeadingPairs>
  <TitlesOfParts>
    <vt:vector size="27" baseType="lpstr">
      <vt:lpstr>Arial</vt:lpstr>
      <vt:lpstr>Arial Black</vt:lpstr>
      <vt:lpstr>Calibri</vt:lpstr>
      <vt:lpstr>Times New Roman</vt:lpstr>
      <vt:lpstr>Wingdings</vt:lpstr>
      <vt:lpstr>Göteborgs Stad – Blå dekor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Verksamhetsanpassade bedömningskriterier för enhetschef</vt:lpstr>
      <vt:lpstr>Introduktion till bildspelet</vt:lpstr>
      <vt:lpstr>Varför använder vi bedömningskriterier?</vt:lpstr>
      <vt:lpstr>Varför nya bedömningskriterier?</vt:lpstr>
      <vt:lpstr>Hur sker bedömning?</vt:lpstr>
      <vt:lpstr>Hur sker bedömning?</vt:lpstr>
      <vt:lpstr>Hur sker bedömning?</vt:lpstr>
      <vt:lpstr>Jag vet mitt uppdrag och vem jag är till för</vt:lpstr>
      <vt:lpstr>I alla mina möten och uppgifter – jag bryr mig</vt:lpstr>
      <vt:lpstr>Jag arbetar tillsammans med andra</vt:lpstr>
      <vt:lpstr>Jag tänker nytt</vt:lpstr>
      <vt:lpstr>Jag arbetar strukturerat och effektivt</vt:lpstr>
      <vt:lpstr>Hantering av dokumentet - bedömningskriterier </vt:lpstr>
      <vt:lpstr>Erika Olsson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16:9</dc:title>
  <dc:creator/>
  <cp:lastModifiedBy/>
  <cp:revision>31</cp:revision>
  <dcterms:created xsi:type="dcterms:W3CDTF">2018-09-13T15:17:52Z</dcterms:created>
  <dcterms:modified xsi:type="dcterms:W3CDTF">2025-06-04T12:14:42Z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0x010100F1FE3196CF7D4644ADC2CAE7A232E9FF</vt:lpwstr>
  </property>
  <property fmtid="{D5CDD505-2E9C-101B-9397-08002B2CF9AE}" pid="3" name="Order">
    <vt:r8>71400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